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4" r:id="rId6"/>
    <p:sldId id="260" r:id="rId7"/>
    <p:sldId id="283" r:id="rId8"/>
    <p:sldId id="284" r:id="rId9"/>
    <p:sldId id="285" r:id="rId10"/>
    <p:sldId id="275" r:id="rId11"/>
    <p:sldId id="276" r:id="rId12"/>
    <p:sldId id="277" r:id="rId13"/>
    <p:sldId id="278" r:id="rId14"/>
    <p:sldId id="286" r:id="rId15"/>
    <p:sldId id="279" r:id="rId16"/>
    <p:sldId id="280" r:id="rId17"/>
    <p:sldId id="281" r:id="rId18"/>
    <p:sldId id="282" r:id="rId19"/>
    <p:sldId id="269" r:id="rId20"/>
    <p:sldId id="287" r:id="rId21"/>
  </p:sldIdLst>
  <p:sldSz cx="9144000" cy="5143500" type="screen16x9"/>
  <p:notesSz cx="6858000" cy="9144000"/>
  <p:embeddedFontLst>
    <p:embeddedFont>
      <p:font typeface="PT Sans" panose="020B0604020202020204" charset="0"/>
      <p:regular r:id="rId23"/>
      <p:bold r:id="rId24"/>
      <p:italic r:id="rId25"/>
      <p:boldItalic r:id="rId26"/>
    </p:embeddedFont>
    <p:embeddedFont>
      <p:font typeface="Barlow" panose="020B0604020202020204" charset="0"/>
      <p:regular r:id="rId27"/>
      <p:bold r:id="rId28"/>
      <p:italic r:id="rId29"/>
      <p:boldItalic r:id="rId30"/>
    </p:embeddedFont>
    <p:embeddedFont>
      <p:font typeface="Open Sans" panose="020B0604020202020204" charset="0"/>
      <p:regular r:id="rId31"/>
      <p:bold r:id="rId32"/>
      <p:italic r:id="rId33"/>
      <p:boldItalic r:id="rId34"/>
    </p:embeddedFont>
    <p:embeddedFont>
      <p:font typeface="Raleway" panose="020B0604020202020204" charset="0"/>
      <p:regular r:id="rId35"/>
      <p:bold r:id="rId36"/>
      <p:italic r:id="rId37"/>
      <p:boldItalic r:id="rId38"/>
    </p:embeddedFont>
    <p:embeddedFont>
      <p:font typeface="Fira Sans Extra Condensed Medium" panose="020B0604020202020204" charset="0"/>
      <p:regular r:id="rId39"/>
      <p:bold r:id="rId40"/>
      <p:italic r:id="rId41"/>
      <p:boldItalic r:id="rId42"/>
    </p:embeddedFont>
    <p:embeddedFont>
      <p:font typeface="Roboto" panose="020B0604020202020204" charset="0"/>
      <p:regular r:id="rId43"/>
      <p:bold r:id="rId44"/>
      <p:italic r:id="rId45"/>
      <p:boldItalic r:id="rId46"/>
    </p:embeddedFont>
    <p:embeddedFont>
      <p:font typeface="EB Garamond ExtraBold" panose="020B0604020202020204" charset="0"/>
      <p:bold r:id="rId47"/>
      <p:boldItalic r:id="rId48"/>
    </p:embeddedFont>
    <p:embeddedFont>
      <p:font typeface="Barlow Black" panose="020B0604020202020204" charset="0"/>
      <p:bold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f1d7cfc90_5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f1d7cfc90_5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ff1d7cfc90_5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ff1d7cfc90_5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ff1d7cfc90_5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ff1d7cfc90_5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ff1d7cfc90_5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ff1d7cfc90_5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046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ff1d7cfc90_5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ff1d7cfc90_5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ff1d7cfc90_5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ff1d7cfc90_5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5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789" y="-921950"/>
            <a:ext cx="1958915" cy="20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91950" y="1108600"/>
            <a:ext cx="4528800" cy="26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91950" y="3735688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312105" y="-1976575"/>
            <a:ext cx="2694900" cy="293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6500" y="-991950"/>
            <a:ext cx="1740449" cy="16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3000" y="-104625"/>
            <a:ext cx="1367199" cy="79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62724" y="246350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9950" y="-78451"/>
            <a:ext cx="1414851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5499" y="4718887"/>
            <a:ext cx="312299" cy="2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400" y="154113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400" y="31269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75" y="154113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75" y="31269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50" y="154113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50" y="31269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"/>
          </p:nvPr>
        </p:nvSpPr>
        <p:spPr>
          <a:xfrm>
            <a:off x="720000" y="19886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8"/>
          </p:nvPr>
        </p:nvSpPr>
        <p:spPr>
          <a:xfrm>
            <a:off x="3419275" y="19886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9"/>
          </p:nvPr>
        </p:nvSpPr>
        <p:spPr>
          <a:xfrm>
            <a:off x="6118550" y="19886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3"/>
          </p:nvPr>
        </p:nvSpPr>
        <p:spPr>
          <a:xfrm>
            <a:off x="720000" y="357455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4"/>
          </p:nvPr>
        </p:nvSpPr>
        <p:spPr>
          <a:xfrm>
            <a:off x="3419275" y="357455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5"/>
          </p:nvPr>
        </p:nvSpPr>
        <p:spPr>
          <a:xfrm>
            <a:off x="6118550" y="357455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23" name="Google Shape;12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549" y="4729900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723677" y="-461462"/>
            <a:ext cx="1958915" cy="20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878886" y="3016538"/>
            <a:ext cx="1958915" cy="20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37850" y="3574550"/>
            <a:ext cx="1740449" cy="16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925" y="4542450"/>
            <a:ext cx="1367199" cy="79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95700" y="677899"/>
            <a:ext cx="1414851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471864" y="4121138"/>
            <a:ext cx="1958915" cy="20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38650" y="4121150"/>
            <a:ext cx="2385275" cy="22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92850" y="4132606"/>
            <a:ext cx="1261776" cy="1521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ubTitle" idx="1"/>
          </p:nvPr>
        </p:nvSpPr>
        <p:spPr>
          <a:xfrm>
            <a:off x="937625" y="2228935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2"/>
          </p:nvPr>
        </p:nvSpPr>
        <p:spPr>
          <a:xfrm>
            <a:off x="3484347" y="2228935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3"/>
          </p:nvPr>
        </p:nvSpPr>
        <p:spPr>
          <a:xfrm>
            <a:off x="6031075" y="2228935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4"/>
          </p:nvPr>
        </p:nvSpPr>
        <p:spPr>
          <a:xfrm>
            <a:off x="937625" y="1717720"/>
            <a:ext cx="21753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5"/>
          </p:nvPr>
        </p:nvSpPr>
        <p:spPr>
          <a:xfrm>
            <a:off x="3484350" y="1717720"/>
            <a:ext cx="21753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6"/>
          </p:nvPr>
        </p:nvSpPr>
        <p:spPr>
          <a:xfrm>
            <a:off x="6031075" y="1717720"/>
            <a:ext cx="21753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045923" y="3172314"/>
            <a:ext cx="2911548" cy="307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-163936" y="3962991"/>
            <a:ext cx="944980" cy="148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549" y="4802425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4349" y="3963000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9625" y="4115400"/>
            <a:ext cx="2064374" cy="268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63075" y="4469662"/>
            <a:ext cx="1414851" cy="4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1193050" y="1810050"/>
            <a:ext cx="2811000" cy="11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2"/>
          </p:nvPr>
        </p:nvSpPr>
        <p:spPr>
          <a:xfrm>
            <a:off x="5139938" y="1810050"/>
            <a:ext cx="2811000" cy="11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3"/>
          </p:nvPr>
        </p:nvSpPr>
        <p:spPr>
          <a:xfrm>
            <a:off x="1193063" y="3348724"/>
            <a:ext cx="2811000" cy="11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4"/>
          </p:nvPr>
        </p:nvSpPr>
        <p:spPr>
          <a:xfrm>
            <a:off x="5139938" y="3348724"/>
            <a:ext cx="2811000" cy="11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5"/>
          </p:nvPr>
        </p:nvSpPr>
        <p:spPr>
          <a:xfrm>
            <a:off x="1193054" y="1139913"/>
            <a:ext cx="2811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subTitle" idx="6"/>
          </p:nvPr>
        </p:nvSpPr>
        <p:spPr>
          <a:xfrm>
            <a:off x="1193066" y="2678609"/>
            <a:ext cx="2811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subTitle" idx="7"/>
          </p:nvPr>
        </p:nvSpPr>
        <p:spPr>
          <a:xfrm>
            <a:off x="5139904" y="1139913"/>
            <a:ext cx="2811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7" name="Google Shape;157;p15"/>
          <p:cNvSpPr txBox="1">
            <a:spLocks noGrp="1"/>
          </p:cNvSpPr>
          <p:nvPr>
            <p:ph type="subTitle" idx="8"/>
          </p:nvPr>
        </p:nvSpPr>
        <p:spPr>
          <a:xfrm>
            <a:off x="5139916" y="2678609"/>
            <a:ext cx="28110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58" name="Google Shape;1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50950" y="2619175"/>
            <a:ext cx="1948573" cy="212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404674" y="3881778"/>
            <a:ext cx="1239049" cy="11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4875" y="1810050"/>
            <a:ext cx="2012839" cy="212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8163348" y="2356668"/>
            <a:ext cx="653293" cy="1029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8222037" y="3218830"/>
            <a:ext cx="1261776" cy="152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96774" y="1723725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0100" y="4547974"/>
            <a:ext cx="1414851" cy="4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1"/>
          </p:nvPr>
        </p:nvSpPr>
        <p:spPr>
          <a:xfrm>
            <a:off x="723900" y="174023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2"/>
          </p:nvPr>
        </p:nvSpPr>
        <p:spPr>
          <a:xfrm>
            <a:off x="3577144" y="174024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3"/>
          </p:nvPr>
        </p:nvSpPr>
        <p:spPr>
          <a:xfrm>
            <a:off x="723900" y="3438642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4"/>
          </p:nvPr>
        </p:nvSpPr>
        <p:spPr>
          <a:xfrm>
            <a:off x="3577144" y="3438642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5"/>
          </p:nvPr>
        </p:nvSpPr>
        <p:spPr>
          <a:xfrm>
            <a:off x="6430388" y="174024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6"/>
          </p:nvPr>
        </p:nvSpPr>
        <p:spPr>
          <a:xfrm>
            <a:off x="6430388" y="3438642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7"/>
          </p:nvPr>
        </p:nvSpPr>
        <p:spPr>
          <a:xfrm>
            <a:off x="723900" y="1110407"/>
            <a:ext cx="1984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subTitle" idx="8"/>
          </p:nvPr>
        </p:nvSpPr>
        <p:spPr>
          <a:xfrm>
            <a:off x="3577144" y="1110416"/>
            <a:ext cx="1984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9"/>
          </p:nvPr>
        </p:nvSpPr>
        <p:spPr>
          <a:xfrm>
            <a:off x="6430388" y="1110416"/>
            <a:ext cx="1984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13"/>
          </p:nvPr>
        </p:nvSpPr>
        <p:spPr>
          <a:xfrm>
            <a:off x="723900" y="2805695"/>
            <a:ext cx="19860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8" name="Google Shape;178;p16"/>
          <p:cNvSpPr txBox="1">
            <a:spLocks noGrp="1"/>
          </p:cNvSpPr>
          <p:nvPr>
            <p:ph type="subTitle" idx="14"/>
          </p:nvPr>
        </p:nvSpPr>
        <p:spPr>
          <a:xfrm>
            <a:off x="3577144" y="2805695"/>
            <a:ext cx="1984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subTitle" idx="15"/>
          </p:nvPr>
        </p:nvSpPr>
        <p:spPr>
          <a:xfrm>
            <a:off x="6430388" y="2805695"/>
            <a:ext cx="1984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80" name="Google Shape;1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151373" y="3731628"/>
            <a:ext cx="2176429" cy="2224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38975" y="3148175"/>
            <a:ext cx="2148521" cy="2015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089629" y="-414960"/>
            <a:ext cx="2243423" cy="229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119036" y="190350"/>
            <a:ext cx="1456250" cy="108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90999" y="1928675"/>
            <a:ext cx="312299" cy="2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9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209" name="Google Shape;2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392300" y="3263723"/>
            <a:ext cx="2843700" cy="299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924" y="4006637"/>
            <a:ext cx="312299" cy="2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0"/>
          <p:cNvSpPr txBox="1">
            <a:spLocks noGrp="1"/>
          </p:cNvSpPr>
          <p:nvPr>
            <p:ph type="title" hasCustomPrompt="1"/>
          </p:nvPr>
        </p:nvSpPr>
        <p:spPr>
          <a:xfrm>
            <a:off x="798388" y="2783421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20"/>
          <p:cNvSpPr txBox="1">
            <a:spLocks noGrp="1"/>
          </p:cNvSpPr>
          <p:nvPr>
            <p:ph type="subTitle" idx="1"/>
          </p:nvPr>
        </p:nvSpPr>
        <p:spPr>
          <a:xfrm>
            <a:off x="798388" y="3558065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title" idx="2" hasCustomPrompt="1"/>
          </p:nvPr>
        </p:nvSpPr>
        <p:spPr>
          <a:xfrm>
            <a:off x="2825700" y="107243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20"/>
          <p:cNvSpPr txBox="1">
            <a:spLocks noGrp="1"/>
          </p:cNvSpPr>
          <p:nvPr>
            <p:ph type="subTitle" idx="3"/>
          </p:nvPr>
        </p:nvSpPr>
        <p:spPr>
          <a:xfrm>
            <a:off x="2825700" y="1847373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title" idx="4" hasCustomPrompt="1"/>
          </p:nvPr>
        </p:nvSpPr>
        <p:spPr>
          <a:xfrm>
            <a:off x="4853013" y="2783421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20"/>
          <p:cNvSpPr txBox="1">
            <a:spLocks noGrp="1"/>
          </p:cNvSpPr>
          <p:nvPr>
            <p:ph type="subTitle" idx="5"/>
          </p:nvPr>
        </p:nvSpPr>
        <p:spPr>
          <a:xfrm>
            <a:off x="4853013" y="3558065"/>
            <a:ext cx="3492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pic>
        <p:nvPicPr>
          <p:cNvPr id="219" name="Google Shape;2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35262" y="-362156"/>
            <a:ext cx="1261776" cy="152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1174" y="3107425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1047225" y="151423"/>
            <a:ext cx="2843700" cy="299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375" y="1166225"/>
            <a:ext cx="1303599" cy="12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749875" y="-1755077"/>
            <a:ext cx="2843700" cy="299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1975" y="-514050"/>
            <a:ext cx="1303599" cy="12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3451" y="229027"/>
            <a:ext cx="2696506" cy="284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7937758" y="1953125"/>
            <a:ext cx="1283375" cy="95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7881787" y="961310"/>
            <a:ext cx="875183" cy="137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8399" y="1072425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823300" y="3964373"/>
            <a:ext cx="2843700" cy="299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1011" y="4570613"/>
            <a:ext cx="1802665" cy="169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1"/>
          <p:cNvSpPr txBox="1">
            <a:spLocks noGrp="1"/>
          </p:cNvSpPr>
          <p:nvPr>
            <p:ph type="title"/>
          </p:nvPr>
        </p:nvSpPr>
        <p:spPr>
          <a:xfrm>
            <a:off x="2347938" y="843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1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1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6" name="Google Shape;23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-950136" y="1841462"/>
            <a:ext cx="2333949" cy="246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495625" y="2170250"/>
            <a:ext cx="1441224" cy="13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7191550" y="3104548"/>
            <a:ext cx="2843700" cy="299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8085137" y="4366099"/>
            <a:ext cx="1414851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620736" y="394637"/>
            <a:ext cx="2333949" cy="246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357427" y="-115277"/>
            <a:ext cx="2070651" cy="19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54674" y="2855987"/>
            <a:ext cx="312299" cy="2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874014" y="3892538"/>
            <a:ext cx="1958915" cy="20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3818575" y="2509150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3818575" y="1640150"/>
            <a:ext cx="12357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rect">
            <a:avLst/>
          </a:prstGeom>
          <a:noFill/>
          <a:ln>
            <a:noFill/>
          </a:ln>
        </p:spPr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6550" y="4133850"/>
            <a:ext cx="2385275" cy="22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0024" y="4666400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7650" y="-490606"/>
            <a:ext cx="1488475" cy="1374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32" name="Google Shape;3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696" y="-174400"/>
            <a:ext cx="2505850" cy="2642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0150" y="-1"/>
            <a:ext cx="1414851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074" y="887825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4799" y="4147800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105280" y="3239110"/>
            <a:ext cx="2505852" cy="2729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750" y="3821537"/>
            <a:ext cx="993074" cy="15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4923124" y="2475936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1715250" y="2475936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1715263" y="1985247"/>
            <a:ext cx="25056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4923138" y="1985247"/>
            <a:ext cx="25056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45" name="Google Shape;4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8324" y="3210050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1200" y="4604000"/>
            <a:ext cx="1367199" cy="79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24" y="3421800"/>
            <a:ext cx="312299" cy="2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634150" y="325223"/>
            <a:ext cx="2843700" cy="299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5" y="937329"/>
            <a:ext cx="1261801" cy="1165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12700" y="1480562"/>
            <a:ext cx="1414851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-203688" y="2322744"/>
            <a:ext cx="1261776" cy="152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2101" y="1356889"/>
            <a:ext cx="2696506" cy="284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8240437" y="2089173"/>
            <a:ext cx="875183" cy="137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8370337" y="3133819"/>
            <a:ext cx="1261776" cy="152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21874" y="4115137"/>
            <a:ext cx="312299" cy="2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72" name="Google Shape;7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4825" y="2350773"/>
            <a:ext cx="2843700" cy="299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9325" y="1817479"/>
            <a:ext cx="1261801" cy="1165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6275" y="3506112"/>
            <a:ext cx="1414851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7299" y="183075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-539499" y="-50575"/>
            <a:ext cx="1941424" cy="25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81" name="Google Shape;8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188025" y="2266423"/>
            <a:ext cx="2843700" cy="299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500" y="3824604"/>
            <a:ext cx="1261801" cy="1165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73600" y="3348812"/>
            <a:ext cx="1414851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-193588" y="1519031"/>
            <a:ext cx="1261776" cy="152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5651" y="-391361"/>
            <a:ext cx="2696506" cy="284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8143987" y="340923"/>
            <a:ext cx="875183" cy="137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150"/>
            <a:ext cx="6576000" cy="15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" name="Google Shape;94;p11"/>
          <p:cNvSpPr txBox="1">
            <a:spLocks noGrp="1"/>
          </p:cNvSpPr>
          <p:nvPr>
            <p:ph type="subTitle" idx="1"/>
          </p:nvPr>
        </p:nvSpPr>
        <p:spPr>
          <a:xfrm>
            <a:off x="1284000" y="290180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95" name="Google Shape;9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699" y="4807862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2074" y="3320512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09700" y="4009723"/>
            <a:ext cx="2843700" cy="299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23277" y="3942623"/>
            <a:ext cx="2070651" cy="19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1177812" y="4038644"/>
            <a:ext cx="1261776" cy="152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3150150" y="-1428452"/>
            <a:ext cx="2843700" cy="299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8975" y="237687"/>
            <a:ext cx="1414851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02200" y="25001"/>
            <a:ext cx="880563" cy="8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400000" flipH="1">
            <a:off x="5622808" y="-45275"/>
            <a:ext cx="1283375" cy="95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56624" y="4014974"/>
            <a:ext cx="1835149" cy="23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63677" y="3752850"/>
            <a:ext cx="1634648" cy="150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97175" y="4604000"/>
            <a:ext cx="1367199" cy="796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5" r:id="rId14"/>
    <p:sldLayoutId id="2147483666" r:id="rId15"/>
    <p:sldLayoutId id="2147483667" r:id="rId16"/>
    <p:sldLayoutId id="2147483668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13.pn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9137" y="1427875"/>
            <a:ext cx="3059738" cy="322675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4"/>
          <p:cNvSpPr txBox="1">
            <a:spLocks noGrp="1"/>
          </p:cNvSpPr>
          <p:nvPr>
            <p:ph type="ctrTitle"/>
          </p:nvPr>
        </p:nvSpPr>
        <p:spPr>
          <a:xfrm>
            <a:off x="693876" y="1631455"/>
            <a:ext cx="7010400" cy="21260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0" dirty="0">
              <a:solidFill>
                <a:srgbClr val="000000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0" dirty="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0" dirty="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0" dirty="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0" dirty="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0" dirty="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0" dirty="0">
                <a:latin typeface="Times New Roman" panose="02020603050405020304" pitchFamily="18" charset="0"/>
                <a:ea typeface="EB Garamond ExtraBold"/>
                <a:cs typeface="Times New Roman" panose="02020603050405020304" pitchFamily="18" charset="0"/>
                <a:sym typeface="EB Garamond ExtraBold"/>
              </a:rPr>
              <a:t>MOBILE APPLICATION FOR THE ARCHIVAL AND RETRIEVAL MISSING OBJECT</a:t>
            </a:r>
            <a:endParaRPr sz="3400" b="0" dirty="0">
              <a:latin typeface="Times New Roman" panose="02020603050405020304" pitchFamily="18" charset="0"/>
              <a:ea typeface="EB Garamond ExtraBold"/>
              <a:cs typeface="Times New Roman" panose="02020603050405020304" pitchFamily="18" charset="0"/>
              <a:sym typeface="EB Garamond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0" dirty="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pic>
        <p:nvPicPr>
          <p:cNvPr id="258" name="Google Shape;2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886" y="246350"/>
            <a:ext cx="1456250" cy="108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9124" y="615100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2186" y="154975"/>
            <a:ext cx="1802665" cy="169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2625" y="1399544"/>
            <a:ext cx="1261776" cy="152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02525" y="3130699"/>
            <a:ext cx="1414851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13550" y="3349475"/>
            <a:ext cx="2064374" cy="268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32575" y="4038937"/>
            <a:ext cx="993074" cy="15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62137" y="3130701"/>
            <a:ext cx="1367201" cy="128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3836" y="-124462"/>
            <a:ext cx="1802665" cy="169087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4"/>
          <p:cNvSpPr txBox="1"/>
          <p:nvPr/>
        </p:nvSpPr>
        <p:spPr>
          <a:xfrm>
            <a:off x="2145150" y="149077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24</a:t>
            </a:r>
            <a:endParaRPr dirty="0"/>
          </a:p>
        </p:txBody>
      </p:sp>
      <p:sp>
        <p:nvSpPr>
          <p:cNvPr id="268" name="Google Shape;268;p24"/>
          <p:cNvSpPr txBox="1"/>
          <p:nvPr/>
        </p:nvSpPr>
        <p:spPr>
          <a:xfrm>
            <a:off x="475926" y="3590428"/>
            <a:ext cx="63051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EB Garamond ExtraBold"/>
                <a:cs typeface="Times New Roman" panose="02020603050405020304" pitchFamily="18" charset="0"/>
                <a:sym typeface="EB Garamond ExtraBold"/>
              </a:rPr>
              <a:t>UI DESIGN AND IMPLEMENTATION</a:t>
            </a:r>
            <a:endParaRPr sz="2400" b="1" dirty="0">
              <a:solidFill>
                <a:schemeClr val="tx1"/>
              </a:solidFill>
              <a:latin typeface="Times New Roman" panose="02020603050405020304" pitchFamily="18" charset="0"/>
              <a:ea typeface="EB Garamond ExtraBold"/>
              <a:cs typeface="Times New Roman" panose="02020603050405020304" pitchFamily="18" charset="0"/>
              <a:sym typeface="EB Garamond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5724" y="924910"/>
            <a:ext cx="272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1. Authentication</a:t>
            </a:r>
            <a:endParaRPr lang="en-GB" sz="1800" dirty="0"/>
          </a:p>
        </p:txBody>
      </p:sp>
      <p:pic>
        <p:nvPicPr>
          <p:cNvPr id="4" name="Imag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31" y="1294242"/>
            <a:ext cx="5630545" cy="362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29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1434" y="430924"/>
            <a:ext cx="2900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2. Finding and Reporting an Item</a:t>
            </a:r>
            <a:endParaRPr lang="en-GB" sz="1800" dirty="0"/>
          </a:p>
        </p:txBody>
      </p:sp>
      <p:pic>
        <p:nvPicPr>
          <p:cNvPr id="3" name="Imag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65" y="1376855"/>
            <a:ext cx="7002069" cy="336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53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476" y="157655"/>
            <a:ext cx="2669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3. Transaction after Image Matching</a:t>
            </a:r>
            <a:endParaRPr lang="en-GB" sz="1800" dirty="0"/>
          </a:p>
        </p:txBody>
      </p:sp>
      <p:pic>
        <p:nvPicPr>
          <p:cNvPr id="3" name="Imag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51" y="1208690"/>
            <a:ext cx="7005222" cy="36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75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9393" y="325821"/>
            <a:ext cx="2785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4. Claimer Connecting with the Founder</a:t>
            </a:r>
            <a:endParaRPr lang="en-GB" sz="1800" dirty="0"/>
          </a:p>
        </p:txBody>
      </p:sp>
      <p:pic>
        <p:nvPicPr>
          <p:cNvPr id="3" name="Imag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36" y="1072055"/>
            <a:ext cx="7699605" cy="397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4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323;p28"/>
          <p:cNvGrpSpPr/>
          <p:nvPr/>
        </p:nvGrpSpPr>
        <p:grpSpPr>
          <a:xfrm>
            <a:off x="2394857" y="1306286"/>
            <a:ext cx="3815799" cy="2223418"/>
            <a:chOff x="2559375" y="2708964"/>
            <a:chExt cx="2627713" cy="1073448"/>
          </a:xfrm>
        </p:grpSpPr>
        <p:sp>
          <p:nvSpPr>
            <p:cNvPr id="4" name="Google Shape;324;p28"/>
            <p:cNvSpPr/>
            <p:nvPr/>
          </p:nvSpPr>
          <p:spPr>
            <a:xfrm rot="-5400000">
              <a:off x="3556888" y="1969366"/>
              <a:ext cx="785100" cy="2475300"/>
            </a:xfrm>
            <a:prstGeom prst="roundRect">
              <a:avLst>
                <a:gd name="adj" fmla="val 50000"/>
              </a:avLst>
            </a:pr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5;p28"/>
            <p:cNvSpPr txBox="1"/>
            <p:nvPr/>
          </p:nvSpPr>
          <p:spPr>
            <a:xfrm>
              <a:off x="3350099" y="2939259"/>
              <a:ext cx="1685100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dirty="0" smtClean="0">
                  <a:solidFill>
                    <a:srgbClr val="FFFFFF"/>
                  </a:solidFill>
                  <a:latin typeface="Fira Sans Extra Condensed Medium"/>
                  <a:ea typeface="Roboto"/>
                  <a:cs typeface="Roboto"/>
                  <a:sym typeface="Fira Sans Extra Condensed Medium"/>
                </a:rPr>
                <a:t>Prototype</a:t>
              </a:r>
              <a:endParaRPr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7" name="Google Shape;327;p28"/>
            <p:cNvGrpSpPr/>
            <p:nvPr/>
          </p:nvGrpSpPr>
          <p:grpSpPr>
            <a:xfrm>
              <a:off x="2559375" y="2708964"/>
              <a:ext cx="632175" cy="1073448"/>
              <a:chOff x="2559375" y="2708964"/>
              <a:chExt cx="632175" cy="1073448"/>
            </a:xfrm>
          </p:grpSpPr>
          <p:sp>
            <p:nvSpPr>
              <p:cNvPr id="8" name="Google Shape;328;p28"/>
              <p:cNvSpPr/>
              <p:nvPr/>
            </p:nvSpPr>
            <p:spPr>
              <a:xfrm rot="-5400000">
                <a:off x="2310523" y="2957816"/>
                <a:ext cx="996089" cy="498385"/>
              </a:xfrm>
              <a:custGeom>
                <a:avLst/>
                <a:gdLst/>
                <a:ahLst/>
                <a:cxnLst/>
                <a:rect l="l" t="t" r="r" b="b"/>
                <a:pathLst>
                  <a:path w="44065" h="22050" fill="none" extrusionOk="0">
                    <a:moveTo>
                      <a:pt x="0" y="22050"/>
                    </a:moveTo>
                    <a:cubicBezTo>
                      <a:pt x="0" y="9874"/>
                      <a:pt x="9874" y="1"/>
                      <a:pt x="22049" y="1"/>
                    </a:cubicBezTo>
                    <a:cubicBezTo>
                      <a:pt x="34191" y="1"/>
                      <a:pt x="44065" y="9874"/>
                      <a:pt x="44065" y="22050"/>
                    </a:cubicBezTo>
                  </a:path>
                </a:pathLst>
              </a:custGeom>
              <a:solidFill>
                <a:srgbClr val="F3F3F3"/>
              </a:solidFill>
              <a:ln w="28575" cap="rnd" cmpd="sng">
                <a:solidFill>
                  <a:srgbClr val="FCBD2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329;p28"/>
              <p:cNvSpPr/>
              <p:nvPr/>
            </p:nvSpPr>
            <p:spPr>
              <a:xfrm rot="5400000">
                <a:off x="3047250" y="3638113"/>
                <a:ext cx="154800" cy="133800"/>
              </a:xfrm>
              <a:prstGeom prst="triangle">
                <a:avLst>
                  <a:gd name="adj" fmla="val 50000"/>
                </a:avLst>
              </a:pr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7504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04" y="520919"/>
            <a:ext cx="2586694" cy="3851384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08" y="565618"/>
            <a:ext cx="2704771" cy="37619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409" y="610317"/>
            <a:ext cx="2973830" cy="371728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840" y="520919"/>
            <a:ext cx="2847974" cy="376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84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758" y="193456"/>
            <a:ext cx="3304354" cy="3390572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245" y="193456"/>
            <a:ext cx="3334079" cy="3274958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90" y="193456"/>
            <a:ext cx="2868830" cy="3390572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974" y="156670"/>
            <a:ext cx="2979026" cy="34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75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24" y="174571"/>
            <a:ext cx="3290231" cy="3724768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202" y="101573"/>
            <a:ext cx="3674516" cy="3870764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287" y="581026"/>
            <a:ext cx="1599051" cy="21516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338" y="1218297"/>
            <a:ext cx="1981528" cy="163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17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85" y="77514"/>
            <a:ext cx="3175931" cy="369570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733" y="169151"/>
            <a:ext cx="3052598" cy="36355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64" y="809953"/>
            <a:ext cx="2028825" cy="251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918" y="881556"/>
            <a:ext cx="2251414" cy="246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45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323;p28"/>
          <p:cNvGrpSpPr/>
          <p:nvPr/>
        </p:nvGrpSpPr>
        <p:grpSpPr>
          <a:xfrm>
            <a:off x="2394857" y="1306286"/>
            <a:ext cx="3815799" cy="2223418"/>
            <a:chOff x="2559375" y="2708964"/>
            <a:chExt cx="2627713" cy="1073448"/>
          </a:xfrm>
        </p:grpSpPr>
        <p:sp>
          <p:nvSpPr>
            <p:cNvPr id="65" name="Google Shape;324;p28"/>
            <p:cNvSpPr/>
            <p:nvPr/>
          </p:nvSpPr>
          <p:spPr>
            <a:xfrm rot="-5400000">
              <a:off x="3556888" y="1969366"/>
              <a:ext cx="785100" cy="2475300"/>
            </a:xfrm>
            <a:prstGeom prst="roundRect">
              <a:avLst>
                <a:gd name="adj" fmla="val 50000"/>
              </a:avLst>
            </a:pr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25;p28"/>
            <p:cNvSpPr txBox="1"/>
            <p:nvPr/>
          </p:nvSpPr>
          <p:spPr>
            <a:xfrm>
              <a:off x="3350099" y="2939259"/>
              <a:ext cx="1685100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dirty="0" smtClean="0">
                  <a:solidFill>
                    <a:srgbClr val="FFFFFF"/>
                  </a:solidFill>
                  <a:latin typeface="Fira Sans Extra Condensed Medium"/>
                  <a:ea typeface="Roboto"/>
                  <a:cs typeface="Roboto"/>
                  <a:sym typeface="Fira Sans Extra Condensed Medium"/>
                </a:rPr>
                <a:t>Demo</a:t>
              </a:r>
              <a:endParaRPr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67" name="Google Shape;327;p28"/>
            <p:cNvGrpSpPr/>
            <p:nvPr/>
          </p:nvGrpSpPr>
          <p:grpSpPr>
            <a:xfrm>
              <a:off x="2559375" y="2708964"/>
              <a:ext cx="632175" cy="1073448"/>
              <a:chOff x="2559375" y="2708964"/>
              <a:chExt cx="632175" cy="1073448"/>
            </a:xfrm>
          </p:grpSpPr>
          <p:sp>
            <p:nvSpPr>
              <p:cNvPr id="68" name="Google Shape;328;p28"/>
              <p:cNvSpPr/>
              <p:nvPr/>
            </p:nvSpPr>
            <p:spPr>
              <a:xfrm rot="-5400000">
                <a:off x="2310523" y="2957816"/>
                <a:ext cx="996089" cy="498385"/>
              </a:xfrm>
              <a:custGeom>
                <a:avLst/>
                <a:gdLst/>
                <a:ahLst/>
                <a:cxnLst/>
                <a:rect l="l" t="t" r="r" b="b"/>
                <a:pathLst>
                  <a:path w="44065" h="22050" fill="none" extrusionOk="0">
                    <a:moveTo>
                      <a:pt x="0" y="22050"/>
                    </a:moveTo>
                    <a:cubicBezTo>
                      <a:pt x="0" y="9874"/>
                      <a:pt x="9874" y="1"/>
                      <a:pt x="22049" y="1"/>
                    </a:cubicBezTo>
                    <a:cubicBezTo>
                      <a:pt x="34191" y="1"/>
                      <a:pt x="44065" y="9874"/>
                      <a:pt x="44065" y="22050"/>
                    </a:cubicBezTo>
                  </a:path>
                </a:pathLst>
              </a:custGeom>
              <a:solidFill>
                <a:srgbClr val="F3F3F3"/>
              </a:solidFill>
              <a:ln w="28575" cap="rnd" cmpd="sng">
                <a:solidFill>
                  <a:srgbClr val="FCBD2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29;p28"/>
              <p:cNvSpPr/>
              <p:nvPr/>
            </p:nvSpPr>
            <p:spPr>
              <a:xfrm rot="5400000">
                <a:off x="3047250" y="3638113"/>
                <a:ext cx="154800" cy="133800"/>
              </a:xfrm>
              <a:prstGeom prst="triangle">
                <a:avLst>
                  <a:gd name="adj" fmla="val 50000"/>
                </a:avLst>
              </a:pr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 txBox="1">
            <a:spLocks noGrp="1"/>
          </p:cNvSpPr>
          <p:nvPr>
            <p:ph type="title"/>
          </p:nvPr>
        </p:nvSpPr>
        <p:spPr>
          <a:xfrm>
            <a:off x="-514175" y="122600"/>
            <a:ext cx="442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pic>
        <p:nvPicPr>
          <p:cNvPr id="274" name="Google Shape;2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88639" y="-802012"/>
            <a:ext cx="1802665" cy="1690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25"/>
          <p:cNvGrpSpPr/>
          <p:nvPr/>
        </p:nvGrpSpPr>
        <p:grpSpPr>
          <a:xfrm>
            <a:off x="1941052" y="695307"/>
            <a:ext cx="4458266" cy="923575"/>
            <a:chOff x="2673625" y="934650"/>
            <a:chExt cx="3884860" cy="923575"/>
          </a:xfrm>
        </p:grpSpPr>
        <p:sp>
          <p:nvSpPr>
            <p:cNvPr id="276" name="Google Shape;276;p25"/>
            <p:cNvSpPr txBox="1"/>
            <p:nvPr/>
          </p:nvSpPr>
          <p:spPr>
            <a:xfrm>
              <a:off x="2673625" y="1155725"/>
              <a:ext cx="7887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rgbClr val="EC3A3B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3500">
                <a:solidFill>
                  <a:srgbClr val="EC3A3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3466375" y="934650"/>
              <a:ext cx="566175" cy="923575"/>
            </a:xfrm>
            <a:custGeom>
              <a:avLst/>
              <a:gdLst/>
              <a:ahLst/>
              <a:cxnLst/>
              <a:rect l="l" t="t" r="r" b="b"/>
              <a:pathLst>
                <a:path w="22647" h="36943" extrusionOk="0">
                  <a:moveTo>
                    <a:pt x="3869" y="0"/>
                  </a:moveTo>
                  <a:cubicBezTo>
                    <a:pt x="3069" y="0"/>
                    <a:pt x="2269" y="304"/>
                    <a:pt x="1655" y="911"/>
                  </a:cubicBezTo>
                  <a:lnTo>
                    <a:pt x="1" y="2566"/>
                  </a:lnTo>
                  <a:lnTo>
                    <a:pt x="13693" y="16258"/>
                  </a:lnTo>
                  <a:cubicBezTo>
                    <a:pt x="14919" y="17484"/>
                    <a:pt x="14919" y="19461"/>
                    <a:pt x="13693" y="20675"/>
                  </a:cubicBezTo>
                  <a:lnTo>
                    <a:pt x="1" y="34379"/>
                  </a:lnTo>
                  <a:lnTo>
                    <a:pt x="1655" y="36022"/>
                  </a:lnTo>
                  <a:cubicBezTo>
                    <a:pt x="2269" y="36636"/>
                    <a:pt x="3069" y="36942"/>
                    <a:pt x="3869" y="36942"/>
                  </a:cubicBezTo>
                  <a:cubicBezTo>
                    <a:pt x="4668" y="36942"/>
                    <a:pt x="5465" y="36636"/>
                    <a:pt x="6073" y="36022"/>
                  </a:cubicBezTo>
                  <a:lnTo>
                    <a:pt x="21420" y="20675"/>
                  </a:lnTo>
                  <a:cubicBezTo>
                    <a:pt x="22646" y="19461"/>
                    <a:pt x="22646" y="17484"/>
                    <a:pt x="21420" y="16258"/>
                  </a:cubicBezTo>
                  <a:lnTo>
                    <a:pt x="6073" y="911"/>
                  </a:lnTo>
                  <a:cubicBezTo>
                    <a:pt x="5465" y="304"/>
                    <a:pt x="4668" y="0"/>
                    <a:pt x="3869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3533650" y="1247050"/>
              <a:ext cx="171775" cy="298550"/>
            </a:xfrm>
            <a:custGeom>
              <a:avLst/>
              <a:gdLst/>
              <a:ahLst/>
              <a:cxnLst/>
              <a:rect l="l" t="t" r="r" b="b"/>
              <a:pathLst>
                <a:path w="6871" h="11942" extrusionOk="0">
                  <a:moveTo>
                    <a:pt x="1501" y="0"/>
                  </a:moveTo>
                  <a:cubicBezTo>
                    <a:pt x="737" y="0"/>
                    <a:pt x="0" y="597"/>
                    <a:pt x="0" y="1500"/>
                  </a:cubicBezTo>
                  <a:lnTo>
                    <a:pt x="0" y="10453"/>
                  </a:lnTo>
                  <a:cubicBezTo>
                    <a:pt x="0" y="11347"/>
                    <a:pt x="736" y="11942"/>
                    <a:pt x="1499" y="11942"/>
                  </a:cubicBezTo>
                  <a:cubicBezTo>
                    <a:pt x="1864" y="11942"/>
                    <a:pt x="2236" y="11806"/>
                    <a:pt x="2536" y="11501"/>
                  </a:cubicBezTo>
                  <a:lnTo>
                    <a:pt x="5382" y="8656"/>
                  </a:lnTo>
                  <a:cubicBezTo>
                    <a:pt x="6870" y="7179"/>
                    <a:pt x="6870" y="4774"/>
                    <a:pt x="5382" y="3286"/>
                  </a:cubicBezTo>
                  <a:lnTo>
                    <a:pt x="2536" y="440"/>
                  </a:lnTo>
                  <a:cubicBezTo>
                    <a:pt x="2236" y="136"/>
                    <a:pt x="1865" y="0"/>
                    <a:pt x="1501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3705435" y="1019738"/>
              <a:ext cx="2853050" cy="753400"/>
            </a:xfrm>
            <a:custGeom>
              <a:avLst/>
              <a:gdLst/>
              <a:ahLst/>
              <a:cxnLst/>
              <a:rect l="l" t="t" r="r" b="b"/>
              <a:pathLst>
                <a:path w="114122" h="30136" extrusionOk="0">
                  <a:moveTo>
                    <a:pt x="0" y="0"/>
                  </a:moveTo>
                  <a:lnTo>
                    <a:pt x="12871" y="12859"/>
                  </a:lnTo>
                  <a:cubicBezTo>
                    <a:pt x="13478" y="13466"/>
                    <a:pt x="13788" y="14276"/>
                    <a:pt x="13788" y="15074"/>
                  </a:cubicBezTo>
                  <a:cubicBezTo>
                    <a:pt x="13788" y="15871"/>
                    <a:pt x="13478" y="16669"/>
                    <a:pt x="12871" y="17276"/>
                  </a:cubicBezTo>
                  <a:lnTo>
                    <a:pt x="12" y="30135"/>
                  </a:lnTo>
                  <a:lnTo>
                    <a:pt x="99286" y="30135"/>
                  </a:lnTo>
                  <a:lnTo>
                    <a:pt x="114122" y="15074"/>
                  </a:lnTo>
                  <a:lnTo>
                    <a:pt x="9928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3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23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0" name="Google Shape;280;p25"/>
          <p:cNvGrpSpPr/>
          <p:nvPr/>
        </p:nvGrpSpPr>
        <p:grpSpPr>
          <a:xfrm>
            <a:off x="713219" y="1755761"/>
            <a:ext cx="5990171" cy="923350"/>
            <a:chOff x="1251900" y="1837425"/>
            <a:chExt cx="5219738" cy="923350"/>
          </a:xfrm>
        </p:grpSpPr>
        <p:sp>
          <p:nvSpPr>
            <p:cNvPr id="281" name="Google Shape;281;p25"/>
            <p:cNvSpPr txBox="1"/>
            <p:nvPr/>
          </p:nvSpPr>
          <p:spPr>
            <a:xfrm>
              <a:off x="5682938" y="2058500"/>
              <a:ext cx="7887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rgbClr val="69E78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3500">
                <a:solidFill>
                  <a:srgbClr val="69E78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5111825" y="1837425"/>
              <a:ext cx="565850" cy="923350"/>
            </a:xfrm>
            <a:custGeom>
              <a:avLst/>
              <a:gdLst/>
              <a:ahLst/>
              <a:cxnLst/>
              <a:rect l="l" t="t" r="r" b="b"/>
              <a:pathLst>
                <a:path w="22634" h="36934" extrusionOk="0">
                  <a:moveTo>
                    <a:pt x="18766" y="1"/>
                  </a:moveTo>
                  <a:cubicBezTo>
                    <a:pt x="17967" y="1"/>
                    <a:pt x="17169" y="304"/>
                    <a:pt x="16562" y="912"/>
                  </a:cubicBezTo>
                  <a:lnTo>
                    <a:pt x="1215" y="16259"/>
                  </a:lnTo>
                  <a:cubicBezTo>
                    <a:pt x="0" y="17473"/>
                    <a:pt x="0" y="19462"/>
                    <a:pt x="1215" y="20676"/>
                  </a:cubicBezTo>
                  <a:lnTo>
                    <a:pt x="16562" y="36023"/>
                  </a:lnTo>
                  <a:cubicBezTo>
                    <a:pt x="17169" y="36630"/>
                    <a:pt x="17967" y="36934"/>
                    <a:pt x="18766" y="36934"/>
                  </a:cubicBezTo>
                  <a:cubicBezTo>
                    <a:pt x="19565" y="36934"/>
                    <a:pt x="20366" y="36630"/>
                    <a:pt x="20979" y="36023"/>
                  </a:cubicBezTo>
                  <a:lnTo>
                    <a:pt x="22634" y="34368"/>
                  </a:lnTo>
                  <a:lnTo>
                    <a:pt x="8942" y="20676"/>
                  </a:lnTo>
                  <a:cubicBezTo>
                    <a:pt x="7716" y="19462"/>
                    <a:pt x="7716" y="17473"/>
                    <a:pt x="8942" y="16259"/>
                  </a:cubicBezTo>
                  <a:lnTo>
                    <a:pt x="22634" y="2567"/>
                  </a:lnTo>
                  <a:lnTo>
                    <a:pt x="20979" y="912"/>
                  </a:lnTo>
                  <a:cubicBezTo>
                    <a:pt x="20366" y="304"/>
                    <a:pt x="19565" y="1"/>
                    <a:pt x="18766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5438650" y="2149825"/>
              <a:ext cx="171775" cy="298575"/>
            </a:xfrm>
            <a:custGeom>
              <a:avLst/>
              <a:gdLst/>
              <a:ahLst/>
              <a:cxnLst/>
              <a:rect l="l" t="t" r="r" b="b"/>
              <a:pathLst>
                <a:path w="6871" h="11943" extrusionOk="0">
                  <a:moveTo>
                    <a:pt x="5372" y="0"/>
                  </a:moveTo>
                  <a:cubicBezTo>
                    <a:pt x="5006" y="0"/>
                    <a:pt x="4635" y="137"/>
                    <a:pt x="4334" y="441"/>
                  </a:cubicBezTo>
                  <a:lnTo>
                    <a:pt x="1489" y="3286"/>
                  </a:lnTo>
                  <a:cubicBezTo>
                    <a:pt x="0" y="4763"/>
                    <a:pt x="0" y="7168"/>
                    <a:pt x="1489" y="8656"/>
                  </a:cubicBezTo>
                  <a:lnTo>
                    <a:pt x="4334" y="11502"/>
                  </a:lnTo>
                  <a:cubicBezTo>
                    <a:pt x="4635" y="11806"/>
                    <a:pt x="5006" y="11942"/>
                    <a:pt x="5372" y="11942"/>
                  </a:cubicBezTo>
                  <a:cubicBezTo>
                    <a:pt x="6135" y="11942"/>
                    <a:pt x="6870" y="11348"/>
                    <a:pt x="6870" y="10454"/>
                  </a:cubicBezTo>
                  <a:lnTo>
                    <a:pt x="6870" y="1489"/>
                  </a:lnTo>
                  <a:cubicBezTo>
                    <a:pt x="6870" y="595"/>
                    <a:pt x="6135" y="0"/>
                    <a:pt x="5372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2610900" y="1922433"/>
              <a:ext cx="2827683" cy="753375"/>
            </a:xfrm>
            <a:custGeom>
              <a:avLst/>
              <a:gdLst/>
              <a:ahLst/>
              <a:cxnLst/>
              <a:rect l="l" t="t" r="r" b="b"/>
              <a:pathLst>
                <a:path w="114123" h="30135" extrusionOk="0">
                  <a:moveTo>
                    <a:pt x="14836" y="0"/>
                  </a:moveTo>
                  <a:lnTo>
                    <a:pt x="1" y="15061"/>
                  </a:lnTo>
                  <a:lnTo>
                    <a:pt x="14836" y="30135"/>
                  </a:lnTo>
                  <a:lnTo>
                    <a:pt x="114122" y="30135"/>
                  </a:lnTo>
                  <a:lnTo>
                    <a:pt x="101252" y="17276"/>
                  </a:lnTo>
                  <a:cubicBezTo>
                    <a:pt x="100644" y="16669"/>
                    <a:pt x="100335" y="15871"/>
                    <a:pt x="100335" y="15061"/>
                  </a:cubicBezTo>
                  <a:cubicBezTo>
                    <a:pt x="100335" y="14264"/>
                    <a:pt x="100644" y="13466"/>
                    <a:pt x="101252" y="12859"/>
                  </a:cubicBezTo>
                  <a:lnTo>
                    <a:pt x="11411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Technologies UI Principles</a:t>
              </a:r>
              <a:endParaRPr sz="2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5" name="Google Shape;285;p25"/>
            <p:cNvSpPr txBox="1"/>
            <p:nvPr/>
          </p:nvSpPr>
          <p:spPr>
            <a:xfrm>
              <a:off x="1251900" y="2084300"/>
              <a:ext cx="1359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69E78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86" name="Google Shape;286;p25"/>
          <p:cNvGrpSpPr/>
          <p:nvPr/>
        </p:nvGrpSpPr>
        <p:grpSpPr>
          <a:xfrm>
            <a:off x="2274201" y="2822728"/>
            <a:ext cx="4429205" cy="923350"/>
            <a:chOff x="2673613" y="2780700"/>
            <a:chExt cx="3859538" cy="923350"/>
          </a:xfrm>
        </p:grpSpPr>
        <p:sp>
          <p:nvSpPr>
            <p:cNvPr id="287" name="Google Shape;287;p25"/>
            <p:cNvSpPr txBox="1"/>
            <p:nvPr/>
          </p:nvSpPr>
          <p:spPr>
            <a:xfrm>
              <a:off x="2673613" y="3001788"/>
              <a:ext cx="7887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rgbClr val="FCBD2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3500">
                <a:solidFill>
                  <a:srgbClr val="FCBD2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3466375" y="2780700"/>
              <a:ext cx="566175" cy="923350"/>
            </a:xfrm>
            <a:custGeom>
              <a:avLst/>
              <a:gdLst/>
              <a:ahLst/>
              <a:cxnLst/>
              <a:rect l="l" t="t" r="r" b="b"/>
              <a:pathLst>
                <a:path w="22647" h="36934" extrusionOk="0">
                  <a:moveTo>
                    <a:pt x="3869" y="1"/>
                  </a:moveTo>
                  <a:cubicBezTo>
                    <a:pt x="3069" y="1"/>
                    <a:pt x="2269" y="304"/>
                    <a:pt x="1655" y="911"/>
                  </a:cubicBezTo>
                  <a:lnTo>
                    <a:pt x="1" y="2566"/>
                  </a:lnTo>
                  <a:lnTo>
                    <a:pt x="13693" y="16259"/>
                  </a:lnTo>
                  <a:cubicBezTo>
                    <a:pt x="14919" y="17485"/>
                    <a:pt x="14919" y="19461"/>
                    <a:pt x="13693" y="20676"/>
                  </a:cubicBezTo>
                  <a:lnTo>
                    <a:pt x="1" y="34368"/>
                  </a:lnTo>
                  <a:lnTo>
                    <a:pt x="1655" y="36023"/>
                  </a:lnTo>
                  <a:cubicBezTo>
                    <a:pt x="2269" y="36630"/>
                    <a:pt x="3069" y="36934"/>
                    <a:pt x="3869" y="36934"/>
                  </a:cubicBezTo>
                  <a:cubicBezTo>
                    <a:pt x="4668" y="36934"/>
                    <a:pt x="5465" y="36630"/>
                    <a:pt x="6073" y="36023"/>
                  </a:cubicBezTo>
                  <a:lnTo>
                    <a:pt x="21420" y="20676"/>
                  </a:lnTo>
                  <a:cubicBezTo>
                    <a:pt x="22646" y="19461"/>
                    <a:pt x="22646" y="17485"/>
                    <a:pt x="21420" y="16259"/>
                  </a:cubicBezTo>
                  <a:lnTo>
                    <a:pt x="6073" y="911"/>
                  </a:lnTo>
                  <a:cubicBezTo>
                    <a:pt x="5465" y="304"/>
                    <a:pt x="4668" y="1"/>
                    <a:pt x="3869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3533650" y="3093100"/>
              <a:ext cx="171775" cy="298575"/>
            </a:xfrm>
            <a:custGeom>
              <a:avLst/>
              <a:gdLst/>
              <a:ahLst/>
              <a:cxnLst/>
              <a:rect l="l" t="t" r="r" b="b"/>
              <a:pathLst>
                <a:path w="6871" h="11943" extrusionOk="0">
                  <a:moveTo>
                    <a:pt x="1499" y="0"/>
                  </a:moveTo>
                  <a:cubicBezTo>
                    <a:pt x="736" y="0"/>
                    <a:pt x="0" y="595"/>
                    <a:pt x="0" y="1488"/>
                  </a:cubicBezTo>
                  <a:lnTo>
                    <a:pt x="0" y="10454"/>
                  </a:lnTo>
                  <a:cubicBezTo>
                    <a:pt x="0" y="11348"/>
                    <a:pt x="736" y="11942"/>
                    <a:pt x="1499" y="11942"/>
                  </a:cubicBezTo>
                  <a:cubicBezTo>
                    <a:pt x="1864" y="11942"/>
                    <a:pt x="2236" y="11806"/>
                    <a:pt x="2536" y="11502"/>
                  </a:cubicBezTo>
                  <a:lnTo>
                    <a:pt x="5382" y="8656"/>
                  </a:lnTo>
                  <a:cubicBezTo>
                    <a:pt x="6870" y="7180"/>
                    <a:pt x="6870" y="4775"/>
                    <a:pt x="5382" y="3286"/>
                  </a:cubicBezTo>
                  <a:lnTo>
                    <a:pt x="2536" y="441"/>
                  </a:lnTo>
                  <a:cubicBezTo>
                    <a:pt x="2236" y="136"/>
                    <a:pt x="1864" y="0"/>
                    <a:pt x="1499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3680100" y="2865675"/>
              <a:ext cx="2853050" cy="753400"/>
            </a:xfrm>
            <a:custGeom>
              <a:avLst/>
              <a:gdLst/>
              <a:ahLst/>
              <a:cxnLst/>
              <a:rect l="l" t="t" r="r" b="b"/>
              <a:pathLst>
                <a:path w="114122" h="30136" extrusionOk="0">
                  <a:moveTo>
                    <a:pt x="0" y="1"/>
                  </a:moveTo>
                  <a:lnTo>
                    <a:pt x="12871" y="12860"/>
                  </a:lnTo>
                  <a:cubicBezTo>
                    <a:pt x="13478" y="13467"/>
                    <a:pt x="13788" y="14265"/>
                    <a:pt x="13788" y="15074"/>
                  </a:cubicBezTo>
                  <a:cubicBezTo>
                    <a:pt x="13788" y="15872"/>
                    <a:pt x="13478" y="16670"/>
                    <a:pt x="12871" y="17277"/>
                  </a:cubicBezTo>
                  <a:lnTo>
                    <a:pt x="12" y="30135"/>
                  </a:lnTo>
                  <a:lnTo>
                    <a:pt x="99286" y="30135"/>
                  </a:lnTo>
                  <a:lnTo>
                    <a:pt x="114122" y="15074"/>
                  </a:lnTo>
                  <a:lnTo>
                    <a:pt x="9928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Wireframe and Demo</a:t>
              </a:r>
              <a:endParaRPr sz="2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1" name="Google Shape;291;p25"/>
          <p:cNvGrpSpPr/>
          <p:nvPr/>
        </p:nvGrpSpPr>
        <p:grpSpPr>
          <a:xfrm>
            <a:off x="1180500" y="3889688"/>
            <a:ext cx="5218825" cy="923575"/>
            <a:chOff x="1251900" y="3683275"/>
            <a:chExt cx="5218825" cy="923575"/>
          </a:xfrm>
        </p:grpSpPr>
        <p:sp>
          <p:nvSpPr>
            <p:cNvPr id="292" name="Google Shape;292;p25"/>
            <p:cNvSpPr txBox="1"/>
            <p:nvPr/>
          </p:nvSpPr>
          <p:spPr>
            <a:xfrm>
              <a:off x="5682025" y="3904450"/>
              <a:ext cx="7887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rgbClr val="4949E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3500">
                <a:solidFill>
                  <a:srgbClr val="4949E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93" name="Google Shape;293;p25"/>
            <p:cNvSpPr/>
            <p:nvPr/>
          </p:nvSpPr>
          <p:spPr>
            <a:xfrm>
              <a:off x="5111825" y="3683275"/>
              <a:ext cx="565850" cy="923575"/>
            </a:xfrm>
            <a:custGeom>
              <a:avLst/>
              <a:gdLst/>
              <a:ahLst/>
              <a:cxnLst/>
              <a:rect l="l" t="t" r="r" b="b"/>
              <a:pathLst>
                <a:path w="22634" h="36943" extrusionOk="0">
                  <a:moveTo>
                    <a:pt x="18766" y="0"/>
                  </a:moveTo>
                  <a:cubicBezTo>
                    <a:pt x="17967" y="0"/>
                    <a:pt x="17169" y="307"/>
                    <a:pt x="16562" y="920"/>
                  </a:cubicBezTo>
                  <a:lnTo>
                    <a:pt x="1215" y="16267"/>
                  </a:lnTo>
                  <a:cubicBezTo>
                    <a:pt x="0" y="17482"/>
                    <a:pt x="0" y="19458"/>
                    <a:pt x="1215" y="20684"/>
                  </a:cubicBezTo>
                  <a:lnTo>
                    <a:pt x="16562" y="36031"/>
                  </a:lnTo>
                  <a:cubicBezTo>
                    <a:pt x="17169" y="36639"/>
                    <a:pt x="17967" y="36942"/>
                    <a:pt x="18766" y="36942"/>
                  </a:cubicBezTo>
                  <a:cubicBezTo>
                    <a:pt x="19565" y="36942"/>
                    <a:pt x="20366" y="36639"/>
                    <a:pt x="20979" y="36031"/>
                  </a:cubicBezTo>
                  <a:lnTo>
                    <a:pt x="22634" y="34377"/>
                  </a:lnTo>
                  <a:lnTo>
                    <a:pt x="8942" y="20684"/>
                  </a:lnTo>
                  <a:cubicBezTo>
                    <a:pt x="7716" y="19458"/>
                    <a:pt x="7716" y="17482"/>
                    <a:pt x="8942" y="16267"/>
                  </a:cubicBezTo>
                  <a:lnTo>
                    <a:pt x="22634" y="2563"/>
                  </a:lnTo>
                  <a:lnTo>
                    <a:pt x="20979" y="920"/>
                  </a:lnTo>
                  <a:cubicBezTo>
                    <a:pt x="20366" y="307"/>
                    <a:pt x="19565" y="0"/>
                    <a:pt x="18766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5438650" y="3995875"/>
              <a:ext cx="171775" cy="298575"/>
            </a:xfrm>
            <a:custGeom>
              <a:avLst/>
              <a:gdLst/>
              <a:ahLst/>
              <a:cxnLst/>
              <a:rect l="l" t="t" r="r" b="b"/>
              <a:pathLst>
                <a:path w="6871" h="11943" extrusionOk="0">
                  <a:moveTo>
                    <a:pt x="5372" y="1"/>
                  </a:moveTo>
                  <a:cubicBezTo>
                    <a:pt x="5006" y="1"/>
                    <a:pt x="4635" y="137"/>
                    <a:pt x="4334" y="441"/>
                  </a:cubicBezTo>
                  <a:lnTo>
                    <a:pt x="1489" y="3287"/>
                  </a:lnTo>
                  <a:cubicBezTo>
                    <a:pt x="0" y="4763"/>
                    <a:pt x="0" y="7168"/>
                    <a:pt x="1489" y="8657"/>
                  </a:cubicBezTo>
                  <a:lnTo>
                    <a:pt x="4334" y="11502"/>
                  </a:lnTo>
                  <a:cubicBezTo>
                    <a:pt x="4635" y="11807"/>
                    <a:pt x="5006" y="11943"/>
                    <a:pt x="5372" y="11943"/>
                  </a:cubicBezTo>
                  <a:cubicBezTo>
                    <a:pt x="6135" y="11943"/>
                    <a:pt x="6870" y="11348"/>
                    <a:pt x="6870" y="10454"/>
                  </a:cubicBezTo>
                  <a:lnTo>
                    <a:pt x="6870" y="1489"/>
                  </a:lnTo>
                  <a:cubicBezTo>
                    <a:pt x="6870" y="595"/>
                    <a:pt x="6135" y="1"/>
                    <a:pt x="5372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2610900" y="3768475"/>
              <a:ext cx="2853075" cy="753400"/>
            </a:xfrm>
            <a:custGeom>
              <a:avLst/>
              <a:gdLst/>
              <a:ahLst/>
              <a:cxnLst/>
              <a:rect l="l" t="t" r="r" b="b"/>
              <a:pathLst>
                <a:path w="114123" h="30136" extrusionOk="0">
                  <a:moveTo>
                    <a:pt x="14836" y="0"/>
                  </a:moveTo>
                  <a:lnTo>
                    <a:pt x="1" y="15062"/>
                  </a:lnTo>
                  <a:lnTo>
                    <a:pt x="14836" y="30135"/>
                  </a:lnTo>
                  <a:lnTo>
                    <a:pt x="114122" y="30135"/>
                  </a:lnTo>
                  <a:lnTo>
                    <a:pt x="101252" y="17276"/>
                  </a:lnTo>
                  <a:cubicBezTo>
                    <a:pt x="100644" y="16669"/>
                    <a:pt x="100335" y="15860"/>
                    <a:pt x="100335" y="15062"/>
                  </a:cubicBezTo>
                  <a:cubicBezTo>
                    <a:pt x="100335" y="14264"/>
                    <a:pt x="100644" y="13466"/>
                    <a:pt x="101252" y="12859"/>
                  </a:cubicBezTo>
                  <a:lnTo>
                    <a:pt x="11411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 sz="2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6" name="Google Shape;296;p25"/>
            <p:cNvSpPr txBox="1"/>
            <p:nvPr/>
          </p:nvSpPr>
          <p:spPr>
            <a:xfrm>
              <a:off x="1251900" y="3934538"/>
              <a:ext cx="1359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4949E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17915" y="2264229"/>
            <a:ext cx="685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3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Thanks for your Keen Attention!!</a:t>
            </a:r>
            <a:endParaRPr lang="en-GB" sz="3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688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 txBox="1"/>
          <p:nvPr/>
        </p:nvSpPr>
        <p:spPr>
          <a:xfrm>
            <a:off x="3590000" y="1545800"/>
            <a:ext cx="53262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smtClean="0">
                <a:solidFill>
                  <a:schemeClr val="dk1"/>
                </a:solidFill>
              </a:rPr>
              <a:t>The previous processes were a stepping stone to this phase.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smtClean="0">
                <a:solidFill>
                  <a:schemeClr val="dk1"/>
                </a:solidFill>
              </a:rPr>
              <a:t>The UI was brought about from the information gotten from the users which was refined in the analysis stage, </a:t>
            </a: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5" r="16035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 txBox="1">
            <a:spLocks noGrp="1"/>
          </p:cNvSpPr>
          <p:nvPr>
            <p:ph type="title"/>
          </p:nvPr>
        </p:nvSpPr>
        <p:spPr>
          <a:xfrm>
            <a:off x="3566275" y="1141572"/>
            <a:ext cx="5202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 smtClean="0"/>
              <a:t>Color scheme</a:t>
            </a:r>
            <a:br>
              <a:rPr lang="en" sz="2400" dirty="0" smtClean="0"/>
            </a:br>
            <a:r>
              <a:rPr lang="en" sz="2400" dirty="0" smtClean="0"/>
              <a:t/>
            </a:r>
            <a:br>
              <a:rPr lang="en" sz="2400" dirty="0" smtClean="0"/>
            </a:br>
            <a:r>
              <a:rPr lang="en" sz="2000" dirty="0" smtClean="0"/>
              <a:t>- Orange: Stimulates action and draw attention</a:t>
            </a:r>
            <a:br>
              <a:rPr lang="en" sz="2000" dirty="0" smtClean="0"/>
            </a:br>
            <a:r>
              <a:rPr lang="en" sz="2000" dirty="0" smtClean="0"/>
              <a:t/>
            </a:r>
            <a:br>
              <a:rPr lang="en" sz="2000" dirty="0" smtClean="0"/>
            </a:br>
            <a:r>
              <a:rPr lang="en" sz="2000" dirty="0" smtClean="0"/>
              <a:t>- White: Simplicity, clearity</a:t>
            </a:r>
            <a:br>
              <a:rPr lang="en" sz="2000" dirty="0" smtClean="0"/>
            </a:br>
            <a:r>
              <a:rPr lang="en" sz="2000" dirty="0" smtClean="0"/>
              <a:t/>
            </a:r>
            <a:br>
              <a:rPr lang="en" sz="2000" dirty="0" smtClean="0"/>
            </a:br>
            <a:r>
              <a:rPr lang="en" sz="2000" dirty="0" smtClean="0"/>
              <a:t>- Gray: Neutralise, balance</a:t>
            </a:r>
            <a:endParaRPr sz="2000" dirty="0"/>
          </a:p>
        </p:txBody>
      </p:sp>
      <p:sp>
        <p:nvSpPr>
          <p:cNvPr id="309" name="Google Shape;309;p27"/>
          <p:cNvSpPr txBox="1">
            <a:spLocks noGrp="1"/>
          </p:cNvSpPr>
          <p:nvPr>
            <p:ph type="title" idx="2"/>
          </p:nvPr>
        </p:nvSpPr>
        <p:spPr>
          <a:xfrm>
            <a:off x="2096023" y="299772"/>
            <a:ext cx="7642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 smtClean="0">
                <a:solidFill>
                  <a:schemeClr val="tx1"/>
                </a:solidFill>
              </a:rPr>
              <a:t>UI DESIGN PRINCIPLES</a:t>
            </a:r>
            <a:endParaRPr sz="42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105" y="0"/>
            <a:ext cx="3867150" cy="51720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 txBox="1">
            <a:spLocks noGrp="1"/>
          </p:cNvSpPr>
          <p:nvPr>
            <p:ph type="title"/>
          </p:nvPr>
        </p:nvSpPr>
        <p:spPr>
          <a:xfrm>
            <a:off x="3566275" y="1141572"/>
            <a:ext cx="5202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 smtClean="0"/>
              <a:t>Icon and Fonts</a:t>
            </a:r>
            <a:br>
              <a:rPr lang="en" sz="2400" dirty="0" smtClean="0"/>
            </a:br>
            <a:r>
              <a:rPr lang="en" sz="2400" dirty="0" smtClean="0"/>
              <a:t/>
            </a:r>
            <a:br>
              <a:rPr lang="en" sz="2400" dirty="0" smtClean="0"/>
            </a:br>
            <a:r>
              <a:rPr lang="en" sz="2000" dirty="0" smtClean="0"/>
              <a:t>- Font family: System Font and Nunito</a:t>
            </a:r>
            <a:br>
              <a:rPr lang="en" sz="2000" dirty="0" smtClean="0"/>
            </a:br>
            <a:r>
              <a:rPr lang="en" sz="2000" dirty="0" smtClean="0"/>
              <a:t/>
            </a:r>
            <a:br>
              <a:rPr lang="en" sz="2000" dirty="0" smtClean="0"/>
            </a:br>
            <a:r>
              <a:rPr lang="en" sz="2000" dirty="0" smtClean="0"/>
              <a:t>- Icons : accesibility, and color blind users</a:t>
            </a:r>
            <a:endParaRPr sz="2000" dirty="0"/>
          </a:p>
        </p:txBody>
      </p:sp>
      <p:sp>
        <p:nvSpPr>
          <p:cNvPr id="309" name="Google Shape;309;p27"/>
          <p:cNvSpPr txBox="1">
            <a:spLocks noGrp="1"/>
          </p:cNvSpPr>
          <p:nvPr>
            <p:ph type="title" idx="2"/>
          </p:nvPr>
        </p:nvSpPr>
        <p:spPr>
          <a:xfrm>
            <a:off x="2096023" y="299772"/>
            <a:ext cx="7642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 smtClean="0">
                <a:solidFill>
                  <a:schemeClr val="tx1"/>
                </a:solidFill>
              </a:rPr>
              <a:t>UI DESIGN PRINCIPLES</a:t>
            </a:r>
            <a:endParaRPr sz="42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105" y="0"/>
            <a:ext cx="38671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37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28"/>
          <p:cNvGrpSpPr/>
          <p:nvPr/>
        </p:nvGrpSpPr>
        <p:grpSpPr>
          <a:xfrm>
            <a:off x="5037065" y="2092302"/>
            <a:ext cx="2627712" cy="1499608"/>
            <a:chOff x="5410526" y="2708964"/>
            <a:chExt cx="2627712" cy="1073449"/>
          </a:xfrm>
        </p:grpSpPr>
        <p:sp>
          <p:nvSpPr>
            <p:cNvPr id="331" name="Google Shape;331;p28"/>
            <p:cNvSpPr/>
            <p:nvPr/>
          </p:nvSpPr>
          <p:spPr>
            <a:xfrm rot="-5400000">
              <a:off x="6408038" y="1969366"/>
              <a:ext cx="785100" cy="2475300"/>
            </a:xfrm>
            <a:prstGeom prst="roundRect">
              <a:avLst>
                <a:gd name="adj" fmla="val 50000"/>
              </a:avLst>
            </a:pr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 txBox="1"/>
            <p:nvPr/>
          </p:nvSpPr>
          <p:spPr>
            <a:xfrm>
              <a:off x="6223738" y="2939266"/>
              <a:ext cx="1685100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FFFFFF"/>
                  </a:solidFill>
                  <a:latin typeface="Fira Sans Extra Condensed Medium"/>
                  <a:ea typeface="Roboto"/>
                  <a:cs typeface="Roboto"/>
                  <a:sym typeface="Fira Sans Extra Condensed Medium"/>
                </a:rPr>
                <a:t>Git/GitHub</a:t>
              </a:r>
              <a:endParaRPr sz="19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3" name="Google Shape;333;p28"/>
            <p:cNvSpPr txBox="1"/>
            <p:nvPr/>
          </p:nvSpPr>
          <p:spPr>
            <a:xfrm>
              <a:off x="5692343" y="2992216"/>
              <a:ext cx="477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24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334" name="Google Shape;334;p28"/>
            <p:cNvGrpSpPr/>
            <p:nvPr/>
          </p:nvGrpSpPr>
          <p:grpSpPr>
            <a:xfrm>
              <a:off x="5410526" y="2708964"/>
              <a:ext cx="632174" cy="1073449"/>
              <a:chOff x="5410526" y="2708964"/>
              <a:chExt cx="632174" cy="1073449"/>
            </a:xfrm>
          </p:grpSpPr>
          <p:sp>
            <p:nvSpPr>
              <p:cNvPr id="335" name="Google Shape;335;p28"/>
              <p:cNvSpPr/>
              <p:nvPr/>
            </p:nvSpPr>
            <p:spPr>
              <a:xfrm rot="16200000">
                <a:off x="5161674" y="2957816"/>
                <a:ext cx="996089" cy="498385"/>
              </a:xfrm>
              <a:custGeom>
                <a:avLst/>
                <a:gdLst/>
                <a:ahLst/>
                <a:cxnLst/>
                <a:rect l="l" t="t" r="r" b="b"/>
                <a:pathLst>
                  <a:path w="44065" h="22050" fill="none" extrusionOk="0">
                    <a:moveTo>
                      <a:pt x="0" y="22050"/>
                    </a:moveTo>
                    <a:cubicBezTo>
                      <a:pt x="0" y="9874"/>
                      <a:pt x="9874" y="1"/>
                      <a:pt x="22049" y="1"/>
                    </a:cubicBezTo>
                    <a:cubicBezTo>
                      <a:pt x="34191" y="1"/>
                      <a:pt x="44065" y="9874"/>
                      <a:pt x="44065" y="22050"/>
                    </a:cubicBezTo>
                  </a:path>
                </a:pathLst>
              </a:custGeom>
              <a:solidFill>
                <a:srgbClr val="F3F3F3"/>
              </a:solidFill>
              <a:ln w="28575" cap="rnd" cmpd="sng">
                <a:solidFill>
                  <a:srgbClr val="EC3A3B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 rot="5400000">
                <a:off x="5898400" y="3638113"/>
                <a:ext cx="154800" cy="133800"/>
              </a:xfrm>
              <a:prstGeom prst="triangle">
                <a:avLst>
                  <a:gd name="adj" fmla="val 50000"/>
                </a:avLst>
              </a:pr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7" name="Google Shape;337;p28"/>
          <p:cNvGrpSpPr/>
          <p:nvPr/>
        </p:nvGrpSpPr>
        <p:grpSpPr>
          <a:xfrm>
            <a:off x="1197655" y="2146322"/>
            <a:ext cx="2635535" cy="1499631"/>
            <a:chOff x="4097488" y="1712947"/>
            <a:chExt cx="2635535" cy="1073465"/>
          </a:xfrm>
        </p:grpSpPr>
        <p:sp>
          <p:nvSpPr>
            <p:cNvPr id="338" name="Google Shape;338;p28"/>
            <p:cNvSpPr/>
            <p:nvPr/>
          </p:nvSpPr>
          <p:spPr>
            <a:xfrm rot="-5400000">
              <a:off x="4942588" y="973353"/>
              <a:ext cx="785100" cy="2475300"/>
            </a:xfrm>
            <a:prstGeom prst="roundRect">
              <a:avLst>
                <a:gd name="adj" fmla="val 50000"/>
              </a:avLst>
            </a:pr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8"/>
            <p:cNvSpPr txBox="1"/>
            <p:nvPr/>
          </p:nvSpPr>
          <p:spPr>
            <a:xfrm>
              <a:off x="4226888" y="1943253"/>
              <a:ext cx="1685100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FFFFFF"/>
                  </a:solidFill>
                  <a:latin typeface="Fira Sans Extra Condensed Medium"/>
                  <a:ea typeface="Roboto"/>
                  <a:cs typeface="Roboto"/>
                  <a:sym typeface="Fira Sans Extra Condensed Medium"/>
                </a:rPr>
                <a:t>Figma</a:t>
              </a:r>
              <a:endParaRPr sz="2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0" name="Google Shape;340;p28"/>
            <p:cNvSpPr txBox="1"/>
            <p:nvPr/>
          </p:nvSpPr>
          <p:spPr>
            <a:xfrm>
              <a:off x="5966393" y="1996203"/>
              <a:ext cx="477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24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341" name="Google Shape;341;p28"/>
            <p:cNvGrpSpPr/>
            <p:nvPr/>
          </p:nvGrpSpPr>
          <p:grpSpPr>
            <a:xfrm>
              <a:off x="6101575" y="1712947"/>
              <a:ext cx="631448" cy="1073465"/>
              <a:chOff x="6101575" y="1712947"/>
              <a:chExt cx="631448" cy="1073465"/>
            </a:xfrm>
          </p:grpSpPr>
          <p:sp>
            <p:nvSpPr>
              <p:cNvPr id="342" name="Google Shape;342;p28"/>
              <p:cNvSpPr/>
              <p:nvPr/>
            </p:nvSpPr>
            <p:spPr>
              <a:xfrm rot="-5400000">
                <a:off x="5986148" y="1962184"/>
                <a:ext cx="996112" cy="497639"/>
              </a:xfrm>
              <a:custGeom>
                <a:avLst/>
                <a:gdLst/>
                <a:ahLst/>
                <a:cxnLst/>
                <a:rect l="l" t="t" r="r" b="b"/>
                <a:pathLst>
                  <a:path w="44066" h="22017" fill="none" extrusionOk="0">
                    <a:moveTo>
                      <a:pt x="44066" y="1"/>
                    </a:moveTo>
                    <a:cubicBezTo>
                      <a:pt x="44066" y="12176"/>
                      <a:pt x="34192" y="22016"/>
                      <a:pt x="22017" y="22016"/>
                    </a:cubicBezTo>
                    <a:cubicBezTo>
                      <a:pt x="9875" y="22016"/>
                      <a:pt x="1" y="12176"/>
                      <a:pt x="1" y="1"/>
                    </a:cubicBezTo>
                  </a:path>
                </a:pathLst>
              </a:custGeom>
              <a:solidFill>
                <a:srgbClr val="69E781"/>
              </a:solidFill>
              <a:ln w="28575" cap="rnd" cmpd="sng">
                <a:solidFill>
                  <a:srgbClr val="69E78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8"/>
              <p:cNvSpPr/>
              <p:nvPr/>
            </p:nvSpPr>
            <p:spPr>
              <a:xfrm rot="-5400000">
                <a:off x="6091075" y="2642113"/>
                <a:ext cx="154800" cy="133800"/>
              </a:xfrm>
              <a:prstGeom prst="triangle">
                <a:avLst>
                  <a:gd name="adj" fmla="val 50000"/>
                </a:avLst>
              </a:pr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4" name="Google Shape;344;p28"/>
          <p:cNvSpPr txBox="1">
            <a:spLocks noGrp="1"/>
          </p:cNvSpPr>
          <p:nvPr>
            <p:ph type="title" idx="4294967295"/>
          </p:nvPr>
        </p:nvSpPr>
        <p:spPr>
          <a:xfrm>
            <a:off x="867566" y="453797"/>
            <a:ext cx="6657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Technologies 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316;p28"/>
          <p:cNvGrpSpPr/>
          <p:nvPr/>
        </p:nvGrpSpPr>
        <p:grpSpPr>
          <a:xfrm>
            <a:off x="114093" y="395773"/>
            <a:ext cx="2635535" cy="1499631"/>
            <a:chOff x="1258163" y="1712947"/>
            <a:chExt cx="2635535" cy="1073465"/>
          </a:xfrm>
        </p:grpSpPr>
        <p:sp>
          <p:nvSpPr>
            <p:cNvPr id="4" name="Google Shape;317;p28"/>
            <p:cNvSpPr/>
            <p:nvPr/>
          </p:nvSpPr>
          <p:spPr>
            <a:xfrm rot="-5400000">
              <a:off x="2103263" y="973353"/>
              <a:ext cx="785100" cy="2475300"/>
            </a:xfrm>
            <a:prstGeom prst="roundRect">
              <a:avLst>
                <a:gd name="adj" fmla="val 50000"/>
              </a:avLst>
            </a:pr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18;p28"/>
            <p:cNvSpPr txBox="1"/>
            <p:nvPr/>
          </p:nvSpPr>
          <p:spPr>
            <a:xfrm>
              <a:off x="1387563" y="1943253"/>
              <a:ext cx="1685100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FFFFFF"/>
                  </a:solidFill>
                  <a:latin typeface="Fira Sans Extra Condensed Medium"/>
                  <a:ea typeface="Roboto"/>
                  <a:cs typeface="Roboto"/>
                  <a:sym typeface="Fira Sans Extra Condensed Medium"/>
                </a:rPr>
                <a:t>React native</a:t>
              </a:r>
              <a:endParaRPr sz="2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319;p28"/>
            <p:cNvSpPr txBox="1"/>
            <p:nvPr/>
          </p:nvSpPr>
          <p:spPr>
            <a:xfrm>
              <a:off x="3127068" y="1996203"/>
              <a:ext cx="477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24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7" name="Google Shape;320;p28"/>
            <p:cNvGrpSpPr/>
            <p:nvPr/>
          </p:nvGrpSpPr>
          <p:grpSpPr>
            <a:xfrm>
              <a:off x="3262250" y="1712947"/>
              <a:ext cx="631448" cy="1073465"/>
              <a:chOff x="3262250" y="1712947"/>
              <a:chExt cx="631448" cy="1073465"/>
            </a:xfrm>
          </p:grpSpPr>
          <p:sp>
            <p:nvSpPr>
              <p:cNvPr id="8" name="Google Shape;321;p28"/>
              <p:cNvSpPr/>
              <p:nvPr/>
            </p:nvSpPr>
            <p:spPr>
              <a:xfrm rot="-5400000">
                <a:off x="3146823" y="1962184"/>
                <a:ext cx="996112" cy="497639"/>
              </a:xfrm>
              <a:custGeom>
                <a:avLst/>
                <a:gdLst/>
                <a:ahLst/>
                <a:cxnLst/>
                <a:rect l="l" t="t" r="r" b="b"/>
                <a:pathLst>
                  <a:path w="44066" h="22017" fill="none" extrusionOk="0">
                    <a:moveTo>
                      <a:pt x="44066" y="1"/>
                    </a:moveTo>
                    <a:cubicBezTo>
                      <a:pt x="44066" y="12176"/>
                      <a:pt x="34192" y="22016"/>
                      <a:pt x="22017" y="22016"/>
                    </a:cubicBezTo>
                    <a:cubicBezTo>
                      <a:pt x="9875" y="22016"/>
                      <a:pt x="1" y="12176"/>
                      <a:pt x="1" y="1"/>
                    </a:cubicBezTo>
                  </a:path>
                </a:pathLst>
              </a:custGeom>
              <a:solidFill>
                <a:srgbClr val="F3F3F3"/>
              </a:solidFill>
              <a:ln w="28575" cap="rnd" cmpd="sng">
                <a:solidFill>
                  <a:srgbClr val="5EB2FC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322;p28"/>
              <p:cNvSpPr/>
              <p:nvPr/>
            </p:nvSpPr>
            <p:spPr>
              <a:xfrm rot="-5400000">
                <a:off x="3251750" y="2642113"/>
                <a:ext cx="154800" cy="133800"/>
              </a:xfrm>
              <a:prstGeom prst="triangle">
                <a:avLst>
                  <a:gd name="adj" fmla="val 50000"/>
                </a:avLst>
              </a:pr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1496578" y="2035661"/>
            <a:ext cx="6798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Cross platform compatibility: able to run on all platforms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Performance nature: Handle resource intensive task such as 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Hot reloading: Tweaking image processing algorithms</a:t>
            </a:r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411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323;p28"/>
          <p:cNvGrpSpPr/>
          <p:nvPr/>
        </p:nvGrpSpPr>
        <p:grpSpPr>
          <a:xfrm>
            <a:off x="388262" y="676630"/>
            <a:ext cx="2627713" cy="1499607"/>
            <a:chOff x="2559375" y="2708964"/>
            <a:chExt cx="2627713" cy="1073448"/>
          </a:xfrm>
        </p:grpSpPr>
        <p:sp>
          <p:nvSpPr>
            <p:cNvPr id="4" name="Google Shape;324;p28"/>
            <p:cNvSpPr/>
            <p:nvPr/>
          </p:nvSpPr>
          <p:spPr>
            <a:xfrm rot="-5400000">
              <a:off x="3556888" y="1969366"/>
              <a:ext cx="785100" cy="2475300"/>
            </a:xfrm>
            <a:prstGeom prst="roundRect">
              <a:avLst>
                <a:gd name="adj" fmla="val 50000"/>
              </a:avLst>
            </a:pr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5;p28"/>
            <p:cNvSpPr txBox="1"/>
            <p:nvPr/>
          </p:nvSpPr>
          <p:spPr>
            <a:xfrm>
              <a:off x="3372588" y="2939266"/>
              <a:ext cx="1685100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 smtClean="0">
                  <a:solidFill>
                    <a:srgbClr val="FFFFFF"/>
                  </a:solidFill>
                  <a:latin typeface="Fira Sans Extra Condensed Medium"/>
                  <a:ea typeface="Roboto"/>
                  <a:cs typeface="Roboto"/>
                  <a:sym typeface="Fira Sans Extra Condensed Medium"/>
                </a:rPr>
                <a:t>Expo go</a:t>
              </a:r>
              <a:endParaRPr sz="19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326;p28"/>
            <p:cNvSpPr txBox="1"/>
            <p:nvPr/>
          </p:nvSpPr>
          <p:spPr>
            <a:xfrm>
              <a:off x="2841193" y="2992216"/>
              <a:ext cx="477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24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7" name="Google Shape;327;p28"/>
            <p:cNvGrpSpPr/>
            <p:nvPr/>
          </p:nvGrpSpPr>
          <p:grpSpPr>
            <a:xfrm>
              <a:off x="2559375" y="2708964"/>
              <a:ext cx="632175" cy="1073448"/>
              <a:chOff x="2559375" y="2708964"/>
              <a:chExt cx="632175" cy="1073448"/>
            </a:xfrm>
          </p:grpSpPr>
          <p:sp>
            <p:nvSpPr>
              <p:cNvPr id="8" name="Google Shape;328;p28"/>
              <p:cNvSpPr/>
              <p:nvPr/>
            </p:nvSpPr>
            <p:spPr>
              <a:xfrm rot="-5400000">
                <a:off x="2310523" y="2957816"/>
                <a:ext cx="996089" cy="498385"/>
              </a:xfrm>
              <a:custGeom>
                <a:avLst/>
                <a:gdLst/>
                <a:ahLst/>
                <a:cxnLst/>
                <a:rect l="l" t="t" r="r" b="b"/>
                <a:pathLst>
                  <a:path w="44065" h="22050" fill="none" extrusionOk="0">
                    <a:moveTo>
                      <a:pt x="0" y="22050"/>
                    </a:moveTo>
                    <a:cubicBezTo>
                      <a:pt x="0" y="9874"/>
                      <a:pt x="9874" y="1"/>
                      <a:pt x="22049" y="1"/>
                    </a:cubicBezTo>
                    <a:cubicBezTo>
                      <a:pt x="34191" y="1"/>
                      <a:pt x="44065" y="9874"/>
                      <a:pt x="44065" y="22050"/>
                    </a:cubicBezTo>
                  </a:path>
                </a:pathLst>
              </a:custGeom>
              <a:solidFill>
                <a:srgbClr val="F3F3F3"/>
              </a:solidFill>
              <a:ln w="28575" cap="rnd" cmpd="sng">
                <a:solidFill>
                  <a:srgbClr val="FCBD2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329;p28"/>
              <p:cNvSpPr/>
              <p:nvPr/>
            </p:nvSpPr>
            <p:spPr>
              <a:xfrm rot="5400000">
                <a:off x="3047250" y="3638113"/>
                <a:ext cx="154800" cy="133800"/>
              </a:xfrm>
              <a:prstGeom prst="triangle">
                <a:avLst>
                  <a:gd name="adj" fmla="val 50000"/>
                </a:avLst>
              </a:pr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1474807" y="2351346"/>
            <a:ext cx="6798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Preview components and APIs such as </a:t>
            </a:r>
            <a:r>
              <a:rPr lang="en-GB" sz="2000" dirty="0" err="1" smtClean="0">
                <a:solidFill>
                  <a:schemeClr val="tx1"/>
                </a:solidFill>
              </a:rPr>
              <a:t>camara</a:t>
            </a:r>
            <a:r>
              <a:rPr lang="en-GB" sz="2000" dirty="0" smtClean="0">
                <a:solidFill>
                  <a:schemeClr val="tx1"/>
                </a:solidFill>
              </a:rPr>
              <a:t> asset and image picker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Expo </a:t>
            </a:r>
            <a:r>
              <a:rPr lang="en-GB" sz="2000" dirty="0" err="1" smtClean="0">
                <a:solidFill>
                  <a:schemeClr val="tx1"/>
                </a:solidFill>
              </a:rPr>
              <a:t>sdk</a:t>
            </a:r>
            <a:r>
              <a:rPr lang="en-GB" sz="2000" dirty="0" smtClean="0">
                <a:solidFill>
                  <a:schemeClr val="tx1"/>
                </a:solidFill>
              </a:rPr>
              <a:t> for image editing and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035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323;p28"/>
          <p:cNvGrpSpPr/>
          <p:nvPr/>
        </p:nvGrpSpPr>
        <p:grpSpPr>
          <a:xfrm>
            <a:off x="2794005" y="1591030"/>
            <a:ext cx="3835395" cy="2295170"/>
            <a:chOff x="2559375" y="2708964"/>
            <a:chExt cx="2627713" cy="1073448"/>
          </a:xfrm>
        </p:grpSpPr>
        <p:sp>
          <p:nvSpPr>
            <p:cNvPr id="4" name="Google Shape;324;p28"/>
            <p:cNvSpPr/>
            <p:nvPr/>
          </p:nvSpPr>
          <p:spPr>
            <a:xfrm rot="-5400000">
              <a:off x="3556888" y="1969366"/>
              <a:ext cx="785100" cy="2475300"/>
            </a:xfrm>
            <a:prstGeom prst="roundRect">
              <a:avLst>
                <a:gd name="adj" fmla="val 50000"/>
              </a:avLst>
            </a:pr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5;p28"/>
            <p:cNvSpPr txBox="1"/>
            <p:nvPr/>
          </p:nvSpPr>
          <p:spPr>
            <a:xfrm>
              <a:off x="3447598" y="2992216"/>
              <a:ext cx="1610090" cy="482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dirty="0" smtClean="0">
                  <a:solidFill>
                    <a:srgbClr val="FFFFFF"/>
                  </a:solidFill>
                  <a:latin typeface="Fira Sans Extra Condensed Medium"/>
                  <a:ea typeface="Roboto"/>
                  <a:cs typeface="Roboto"/>
                  <a:sym typeface="Fira Sans Extra Condensed Medium"/>
                </a:rPr>
                <a:t>Wire Frame</a:t>
              </a:r>
              <a:endParaRPr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326;p28"/>
            <p:cNvSpPr txBox="1"/>
            <p:nvPr/>
          </p:nvSpPr>
          <p:spPr>
            <a:xfrm>
              <a:off x="2841193" y="2992216"/>
              <a:ext cx="477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7" name="Google Shape;327;p28"/>
            <p:cNvGrpSpPr/>
            <p:nvPr/>
          </p:nvGrpSpPr>
          <p:grpSpPr>
            <a:xfrm>
              <a:off x="2559375" y="2708964"/>
              <a:ext cx="632175" cy="1073448"/>
              <a:chOff x="2559375" y="2708964"/>
              <a:chExt cx="632175" cy="1073448"/>
            </a:xfrm>
          </p:grpSpPr>
          <p:sp>
            <p:nvSpPr>
              <p:cNvPr id="8" name="Google Shape;328;p28"/>
              <p:cNvSpPr/>
              <p:nvPr/>
            </p:nvSpPr>
            <p:spPr>
              <a:xfrm rot="-5400000">
                <a:off x="2310523" y="2957816"/>
                <a:ext cx="996089" cy="498385"/>
              </a:xfrm>
              <a:custGeom>
                <a:avLst/>
                <a:gdLst/>
                <a:ahLst/>
                <a:cxnLst/>
                <a:rect l="l" t="t" r="r" b="b"/>
                <a:pathLst>
                  <a:path w="44065" h="22050" fill="none" extrusionOk="0">
                    <a:moveTo>
                      <a:pt x="0" y="22050"/>
                    </a:moveTo>
                    <a:cubicBezTo>
                      <a:pt x="0" y="9874"/>
                      <a:pt x="9874" y="1"/>
                      <a:pt x="22049" y="1"/>
                    </a:cubicBezTo>
                    <a:cubicBezTo>
                      <a:pt x="34191" y="1"/>
                      <a:pt x="44065" y="9874"/>
                      <a:pt x="44065" y="22050"/>
                    </a:cubicBezTo>
                  </a:path>
                </a:pathLst>
              </a:custGeom>
              <a:solidFill>
                <a:srgbClr val="F3F3F3"/>
              </a:solidFill>
              <a:ln w="28575" cap="rnd" cmpd="sng">
                <a:solidFill>
                  <a:srgbClr val="FCBD2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329;p28"/>
              <p:cNvSpPr/>
              <p:nvPr/>
            </p:nvSpPr>
            <p:spPr>
              <a:xfrm rot="5400000">
                <a:off x="3047250" y="3638113"/>
                <a:ext cx="154800" cy="133800"/>
              </a:xfrm>
              <a:prstGeom prst="triangle">
                <a:avLst>
                  <a:gd name="adj" fmla="val 50000"/>
                </a:avLst>
              </a:pr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6099839"/>
      </p:ext>
    </p:extLst>
  </p:cSld>
  <p:clrMapOvr>
    <a:masterClrMapping/>
  </p:clrMapOvr>
</p:sld>
</file>

<file path=ppt/theme/theme1.xml><?xml version="1.0" encoding="utf-8"?>
<a:theme xmlns:a="http://schemas.openxmlformats.org/drawingml/2006/main" name="5G Wireless Technology Pitch Deck by Slidesgo">
  <a:themeElements>
    <a:clrScheme name="Simple Light">
      <a:dk1>
        <a:srgbClr val="FFFFFF"/>
      </a:dk1>
      <a:lt1>
        <a:srgbClr val="1D0857"/>
      </a:lt1>
      <a:dk2>
        <a:srgbClr val="200A62"/>
      </a:dk2>
      <a:lt2>
        <a:srgbClr val="2A0F80"/>
      </a:lt2>
      <a:accent1>
        <a:srgbClr val="501BEF"/>
      </a:accent1>
      <a:accent2>
        <a:srgbClr val="FF0090"/>
      </a:accent2>
      <a:accent3>
        <a:srgbClr val="FFB319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159</Words>
  <Application>Microsoft Office PowerPoint</Application>
  <PresentationFormat>On-screen Show (16:9)</PresentationFormat>
  <Paragraphs>46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Nunito Light</vt:lpstr>
      <vt:lpstr>PT Sans</vt:lpstr>
      <vt:lpstr>Barlow</vt:lpstr>
      <vt:lpstr>Arial</vt:lpstr>
      <vt:lpstr>Montserrat ExtraBold</vt:lpstr>
      <vt:lpstr>Open Sans</vt:lpstr>
      <vt:lpstr>Raleway</vt:lpstr>
      <vt:lpstr>Fira Sans Extra Condensed Medium</vt:lpstr>
      <vt:lpstr>Roboto</vt:lpstr>
      <vt:lpstr>Times New Roman</vt:lpstr>
      <vt:lpstr>EB Garamond ExtraBold</vt:lpstr>
      <vt:lpstr>Barlow Black</vt:lpstr>
      <vt:lpstr>5G Wireless Technology Pitch Deck by Slidesgo</vt:lpstr>
      <vt:lpstr>      MOBILE APPLICATION FOR THE ARCHIVAL AND RETRIEVAL MISSING OBJECT </vt:lpstr>
      <vt:lpstr>OUTLINE</vt:lpstr>
      <vt:lpstr>PowerPoint Presentation</vt:lpstr>
      <vt:lpstr>Color scheme  - Orange: Stimulates action and draw attention  - White: Simplicity, clearity  - Gray: Neutralise, balance</vt:lpstr>
      <vt:lpstr>Icon and Fonts  - Font family: System Font and Nunito  - Icons : accesibility, and color blind users</vt:lpstr>
      <vt:lpstr>Technologies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APPLICATION FOR THE ARCHIVAL AND RETRIEVAL MISSING OBJECT</dc:title>
  <dc:creator>NGWE</dc:creator>
  <cp:lastModifiedBy>NGWE</cp:lastModifiedBy>
  <cp:revision>14</cp:revision>
  <dcterms:modified xsi:type="dcterms:W3CDTF">2024-06-11T13:25:42Z</dcterms:modified>
</cp:coreProperties>
</file>